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1" r:id="rId3"/>
    <p:sldId id="268" r:id="rId4"/>
    <p:sldId id="269" r:id="rId5"/>
    <p:sldId id="273" r:id="rId6"/>
    <p:sldId id="272" r:id="rId7"/>
    <p:sldId id="275" r:id="rId8"/>
    <p:sldId id="276" r:id="rId9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2801" autoAdjust="0"/>
  </p:normalViewPr>
  <p:slideViewPr>
    <p:cSldViewPr snapToGrid="0">
      <p:cViewPr varScale="1">
        <p:scale>
          <a:sx n="63" d="100"/>
          <a:sy n="63" d="100"/>
        </p:scale>
        <p:origin x="8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56" y="1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6311DD2-1404-4AD4-9614-501E06A89033}" type="datetime1">
              <a:rPr lang="es-ES" smtClean="0"/>
              <a:t>09/09/2026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4B79F2-7C6A-497B-9A4A-8ACE18746CB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6342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2FCFB-5C3A-4B64-B75C-00008EE5FFC6}" type="datetime1">
              <a:rPr lang="es-ES" smtClean="0"/>
              <a:pPr/>
              <a:t>09/09/2026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62A795-6F94-4A96-B820-B9038480D048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6649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¿Los colores de la clase son diferentes de lo que ve en esta plantilla? Ningún problema. Haga clic en Diseño -&gt; Variantes (la flecha hacia abajo) -&gt; Elija la combinación de colores que le convenga.</a:t>
            </a:r>
          </a:p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Puede cambiar cualquier instrucción de "Deberá..." y "Yo voy a..." para asegurarse de que se alinean con sus procedimientos de clase y reglas.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4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74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139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17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72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207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741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32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26C8FCF1-F3AA-4FDB-8A17-2C171E308741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  <p:cxnSp>
        <p:nvCxnSpPr>
          <p:cNvPr id="8" name="Conector recto 7"/>
          <p:cNvCxnSpPr>
            <a:cxnSpLocks/>
          </p:cNvCxnSpPr>
          <p:nvPr/>
        </p:nvCxnSpPr>
        <p:spPr>
          <a:xfrm>
            <a:off x="1304925" y="3733800"/>
            <a:ext cx="9601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8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470B91-F814-4B9B-AA3B-3C51F2BE89C5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1724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835F3C-9C57-4EBD-805B-107A2B7AB542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4221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699E20-7F7B-4F37-AFD2-50870051BB9C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8528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5D95F4-6294-46FB-BED2-470C54CD309B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12402B-58A7-4079-84A4-9B3ECD262263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3452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4FA3BB-22B0-47F1-9051-72CDE62E688F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6800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23C4E6-6BAB-45D7-A331-7972B0412103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7527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6E4CD3-F2CC-42DA-BE22-23AE45D6EF47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702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590D0D-54FD-4BE8-9D95-21C52216E548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5524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067088-AA6F-4E5A-ABD3-B4AB2417079E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1507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FA6F2DB0-AA7B-40EF-A1F6-597D5286B151}" type="datetime1">
              <a:rPr lang="es-ES" noProof="0" smtClean="0"/>
              <a:t>09/09/2026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476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80" y="817721"/>
            <a:ext cx="9966960" cy="4853407"/>
          </a:xfrm>
        </p:spPr>
        <p:txBody>
          <a:bodyPr rtlCol="0">
            <a:normAutofit/>
          </a:bodyPr>
          <a:lstStyle/>
          <a:p>
            <a:r>
              <a:rPr lang="es-ES" dirty="0" smtClean="0">
                <a:latin typeface="Rockwell" panose="02060603020205020403" pitchFamily="18" charset="0"/>
              </a:rPr>
              <a:t>cosda</a:t>
            </a:r>
            <a:br>
              <a:rPr lang="es-ES" dirty="0" smtClean="0">
                <a:latin typeface="Rockwell" panose="02060603020205020403" pitchFamily="18" charset="0"/>
              </a:rPr>
            </a:br>
            <a: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CIPFP COSTA DE AZAHAR</a:t>
            </a:r>
            <a:b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www.cosda.es</a:t>
            </a:r>
            <a:b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s-ES" sz="3600" b="0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dirty="0" smtClean="0">
                <a:latin typeface="Rockwell" panose="02060603020205020403" pitchFamily="18" charset="0"/>
              </a:rPr>
              <a:t>ERASMUS +</a:t>
            </a:r>
            <a:br>
              <a:rPr lang="es-ES" dirty="0" smtClean="0">
                <a:latin typeface="Rockwell" panose="02060603020205020403" pitchFamily="18" charset="0"/>
              </a:rPr>
            </a:br>
            <a:r>
              <a:rPr lang="es-ES" sz="3600" b="0" cap="none" dirty="0" smtClean="0">
                <a:latin typeface="Rockwell" panose="02060603020205020403" pitchFamily="18" charset="0"/>
              </a:rPr>
              <a:t>www.sepie.es</a:t>
            </a:r>
            <a:endParaRPr lang="es-ES" sz="3600" b="0" cap="none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906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860156"/>
              </p:ext>
            </p:extLst>
          </p:nvPr>
        </p:nvGraphicFramePr>
        <p:xfrm>
          <a:off x="1159668" y="1601227"/>
          <a:ext cx="9872664" cy="4435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6332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4936332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72727">
                <a:tc>
                  <a:txBody>
                    <a:bodyPr/>
                    <a:lstStyle/>
                    <a:p>
                      <a:pPr rtl="0"/>
                      <a:r>
                        <a:rPr lang="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Desde 2012 realizando movilidades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En 2020 obtenemos: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600" dirty="0" smtClean="0">
                        <a:latin typeface="Montserrat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GRADO MEDIO                  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KA-101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KA-102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KA-121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8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GRADO SUPERIOR 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KA-103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KA-131</a:t>
                      </a:r>
                    </a:p>
                    <a:p>
                      <a:pPr marL="906780" lv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KA-171</a:t>
                      </a:r>
                      <a:endParaRPr lang="es-ES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dirty="0" smtClean="0">
                        <a:latin typeface="Montserrat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ACREDITACIÓN ERASMUS EN F.P. </a:t>
                      </a: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2021-2027 </a:t>
                      </a:r>
                      <a:endParaRPr lang="es-ES" sz="18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800" dirty="0" smtClean="0">
                        <a:latin typeface="Montserrat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CARTA ECHE </a:t>
                      </a:r>
                    </a:p>
                    <a:p>
                      <a:pPr marL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dirty="0" smtClean="0">
                          <a:latin typeface="Montserrat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2021-2027</a:t>
                      </a:r>
                      <a:endParaRPr lang="es-ES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  <p:grpSp>
        <p:nvGrpSpPr>
          <p:cNvPr id="10" name="Grupo 9"/>
          <p:cNvGrpSpPr/>
          <p:nvPr/>
        </p:nvGrpSpPr>
        <p:grpSpPr>
          <a:xfrm>
            <a:off x="1349739" y="-73891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404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49739" y="-92363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  <p:sp>
        <p:nvSpPr>
          <p:cNvPr id="2" name="Rectángulo 1"/>
          <p:cNvSpPr/>
          <p:nvPr/>
        </p:nvSpPr>
        <p:spPr>
          <a:xfrm>
            <a:off x="1172260" y="1453969"/>
            <a:ext cx="541686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DOS VÍAS PARA </a:t>
            </a:r>
            <a:r>
              <a:rPr lang="es-ES" b="1" dirty="0" smtClean="0">
                <a:latin typeface="Montserra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ACCEDER A </a:t>
            </a: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 MOVILIDAD 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097454"/>
              </p:ext>
            </p:extLst>
          </p:nvPr>
        </p:nvGraphicFramePr>
        <p:xfrm>
          <a:off x="1172260" y="1938585"/>
          <a:ext cx="987266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64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22270">
                <a:tc>
                  <a:txBody>
                    <a:bodyPr/>
                    <a:lstStyle/>
                    <a:p>
                      <a:pPr rtl="0"/>
                      <a:r>
                        <a:rPr lang="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Como alumno recién titulado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883259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Dentro de los 12 meses siguientes a la finalización y obtención del ciclo formativo.</a:t>
                      </a:r>
                      <a:endParaRPr lang="es-ES" sz="1800" kern="1200" dirty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706525"/>
              </p:ext>
            </p:extLst>
          </p:nvPr>
        </p:nvGraphicFramePr>
        <p:xfrm>
          <a:off x="1178556" y="3328328"/>
          <a:ext cx="9860072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0072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32615">
                <a:tc>
                  <a:txBody>
                    <a:bodyPr/>
                    <a:lstStyle/>
                    <a:p>
                      <a:pPr rtl="0"/>
                      <a:r>
                        <a:rPr lang="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Como alumno matriculado</a:t>
                      </a:r>
                      <a:r>
                        <a:rPr lang="es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en segundo curso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2660345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En este caso, los 90 días de la movilidad se conmutarán con la FE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Requisitos: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Tener autorización del departamento de coordinación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FE y de la Dirección de COSDA.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Realizar el programa formativo del ciclo correspondiente.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No tener módulos suspensos.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</a:t>
                      </a:r>
                      <a:endParaRPr lang="es-ES" sz="1800" kern="1200" dirty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242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49739" y="-92363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348242"/>
              </p:ext>
            </p:extLst>
          </p:nvPr>
        </p:nvGraphicFramePr>
        <p:xfrm>
          <a:off x="1172260" y="1529683"/>
          <a:ext cx="9872664" cy="508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64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84134">
                <a:tc>
                  <a:txBody>
                    <a:bodyPr/>
                    <a:lstStyle/>
                    <a:p>
                      <a:pPr rtl="0"/>
                      <a:r>
                        <a:rPr lang="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Proyectos</a:t>
                      </a:r>
                      <a:r>
                        <a:rPr lang="es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autorizados para el curso 2026-2027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4705644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endParaRPr lang="es-ES" sz="1200" kern="120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  <a:p>
                      <a:pPr marL="457200" lvl="1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Tres Proyectos para Grado Superior</a:t>
                      </a:r>
                    </a:p>
                    <a:p>
                      <a:pPr marL="457200" lvl="1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es-ES" sz="1800" kern="120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s-ES" dirty="0" smtClean="0">
                          <a:latin typeface="Montserrat" panose="02000505000000020004" pitchFamily="2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2025-1-ES01-KA131-HED-000314790 </a:t>
                      </a:r>
                    </a:p>
                    <a:p>
                      <a:pPr marL="914400" marR="0" lvl="2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>
                          <a:latin typeface="Montserrat" panose="02000505000000020004" pitchFamily="2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2026-1-ES01-KA131-HED-000421332 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endParaRPr lang="es-ES" sz="1800" kern="120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  <a:p>
                      <a:pPr marL="457200" lvl="1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Un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Proyecto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para Grado Medio</a:t>
                      </a:r>
                    </a:p>
                    <a:p>
                      <a:pPr marL="457200" lvl="1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es-ES" sz="1800" kern="1200" baseline="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  <a:p>
                      <a:pPr marL="914400" lvl="2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2026-1-ES01-KA121-VET-000421375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endParaRPr lang="es-ES" sz="1800" kern="1200" baseline="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303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49739" y="-92363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  <p:sp>
        <p:nvSpPr>
          <p:cNvPr id="2" name="Rectángulo 1"/>
          <p:cNvSpPr/>
          <p:nvPr/>
        </p:nvSpPr>
        <p:spPr>
          <a:xfrm>
            <a:off x="1172260" y="1453969"/>
            <a:ext cx="9350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</a:rPr>
              <a:t>MOVILIDADES Y DESTINOS EN LOS QUE PARTICIPA </a:t>
            </a:r>
            <a:r>
              <a:rPr lang="es-ES" b="1" dirty="0" smtClean="0">
                <a:latin typeface="Montserrat" panose="02000505000000020004" pitchFamily="2" charset="0"/>
              </a:rPr>
              <a:t>COSDA CURSO 2026-2027</a:t>
            </a:r>
            <a:endParaRPr lang="es-ES" dirty="0">
              <a:latin typeface="Montserrat" panose="02000505000000020004" pitchFamily="2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031908"/>
              </p:ext>
            </p:extLst>
          </p:nvPr>
        </p:nvGraphicFramePr>
        <p:xfrm>
          <a:off x="1172260" y="1902691"/>
          <a:ext cx="9872664" cy="446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64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66680">
                <a:tc>
                  <a:txBody>
                    <a:bodyPr/>
                    <a:lstStyle/>
                    <a:p>
                      <a:pPr rtl="0"/>
                      <a:r>
                        <a:rPr lang="es-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Proyecto 2025-1-ES01-KA131-HED-000314790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4093349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Una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movilidad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para alumnado matriculado en segundo, tercero o recién titulado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Dos Movilidades para 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74889"/>
              </p:ext>
            </p:extLst>
          </p:nvPr>
        </p:nvGraphicFramePr>
        <p:xfrm>
          <a:off x="1352896" y="3149600"/>
          <a:ext cx="9511392" cy="2959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0959">
                  <a:extLst>
                    <a:ext uri="{9D8B030D-6E8A-4147-A177-3AD203B41FA5}">
                      <a16:colId xmlns:a16="http://schemas.microsoft.com/office/drawing/2014/main" val="1941988047"/>
                    </a:ext>
                  </a:extLst>
                </a:gridCol>
                <a:gridCol w="1394690">
                  <a:extLst>
                    <a:ext uri="{9D8B030D-6E8A-4147-A177-3AD203B41FA5}">
                      <a16:colId xmlns:a16="http://schemas.microsoft.com/office/drawing/2014/main" val="2202422211"/>
                    </a:ext>
                  </a:extLst>
                </a:gridCol>
                <a:gridCol w="1209964">
                  <a:extLst>
                    <a:ext uri="{9D8B030D-6E8A-4147-A177-3AD203B41FA5}">
                      <a16:colId xmlns:a16="http://schemas.microsoft.com/office/drawing/2014/main" val="2978491557"/>
                    </a:ext>
                  </a:extLst>
                </a:gridCol>
                <a:gridCol w="1895779">
                  <a:extLst>
                    <a:ext uri="{9D8B030D-6E8A-4147-A177-3AD203B41FA5}">
                      <a16:colId xmlns:a16="http://schemas.microsoft.com/office/drawing/2014/main" val="679617803"/>
                    </a:ext>
                  </a:extLst>
                </a:gridCol>
              </a:tblGrid>
              <a:tr h="2464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  <a:cs typeface="Symbol" panose="05050102010706020507" pitchFamily="18" charset="2"/>
                        </a:rPr>
                        <a:t>Ciclo</a:t>
                      </a:r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  <a:ea typeface="Andale Sans UI"/>
                          <a:cs typeface="Symbol" panose="05050102010706020507" pitchFamily="18" charset="2"/>
                        </a:rPr>
                        <a:t> Formativo de Grado Superior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  <a:cs typeface="Symbol" panose="05050102010706020507" pitchFamily="18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Destino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Duración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Periodo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4729651"/>
                  </a:ext>
                </a:extLst>
              </a:tr>
              <a:tr h="206102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Dirección de Servicios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Dirección de Cocina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Gestión de Alojamientos Turísticos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Agencias de Viajes y Gestión De Eventos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Guía Información y</a:t>
                      </a:r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</a:rPr>
                        <a:t> </a:t>
                      </a: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Asistencias Turísticas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  <a:cs typeface="Symbol" panose="05050102010706020507" pitchFamily="18" charset="2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Portugal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Francia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Italia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Alemania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Noruega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República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Checa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Bélgica</a:t>
                      </a:r>
                      <a:r>
                        <a:rPr lang="es-ES" sz="1800" kern="50" baseline="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 </a:t>
                      </a:r>
                      <a:endParaRPr lang="es-ES" sz="1800" kern="50" dirty="0" smtClean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90 Días </a:t>
                      </a:r>
                      <a:endParaRPr lang="es-ES" sz="180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De septiembre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A junio</a:t>
                      </a:r>
                      <a:endParaRPr lang="es-ES" sz="180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383302"/>
                  </a:ext>
                </a:extLst>
              </a:tr>
              <a:tr h="583464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es-ES" sz="1800" b="1" kern="50" dirty="0" smtClean="0">
                          <a:solidFill>
                            <a:schemeClr val="lt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Personal</a:t>
                      </a:r>
                      <a:endParaRPr lang="es-ES" sz="1800" b="1" kern="50" dirty="0">
                        <a:solidFill>
                          <a:schemeClr val="lt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800" b="1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5-7</a:t>
                      </a:r>
                      <a:r>
                        <a:rPr lang="es-ES" sz="1800" b="0" kern="50" baseline="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D</a:t>
                      </a: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ías </a:t>
                      </a:r>
                      <a:endParaRPr lang="es-ES" sz="1800" b="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De diciembre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A julio  </a:t>
                      </a:r>
                      <a:endParaRPr lang="es-ES" sz="1800" b="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6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252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49739" y="-92363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  <p:sp>
        <p:nvSpPr>
          <p:cNvPr id="2" name="Rectángulo 1"/>
          <p:cNvSpPr/>
          <p:nvPr/>
        </p:nvSpPr>
        <p:spPr>
          <a:xfrm>
            <a:off x="1172260" y="1453969"/>
            <a:ext cx="9363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</a:rPr>
              <a:t>MOVILIDADES Y DESTINOS EN LOS QUE PARTICIPA </a:t>
            </a:r>
            <a:r>
              <a:rPr lang="es-ES" b="1" dirty="0" smtClean="0">
                <a:latin typeface="Montserrat" panose="02000505000000020004" pitchFamily="2" charset="0"/>
              </a:rPr>
              <a:t>COSDA CURSO 2026-2027</a:t>
            </a:r>
            <a:endParaRPr lang="es-ES" dirty="0">
              <a:latin typeface="Montserrat" panose="02000505000000020004" pitchFamily="2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002700"/>
              </p:ext>
            </p:extLst>
          </p:nvPr>
        </p:nvGraphicFramePr>
        <p:xfrm>
          <a:off x="1172260" y="1903611"/>
          <a:ext cx="9872664" cy="4459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64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48422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Proyecto </a:t>
                      </a:r>
                      <a:r>
                        <a:rPr lang="es-ES" dirty="0" smtClean="0">
                          <a:latin typeface="Montserrat" panose="02000505000000020004" pitchFamily="2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2026-1-ES01-KA131-HED-000421332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4093349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Cinco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movilidades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para alumnado matriculado en segundo, tercero o recién titulado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Una Movilidades para 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111469"/>
              </p:ext>
            </p:extLst>
          </p:nvPr>
        </p:nvGraphicFramePr>
        <p:xfrm>
          <a:off x="1352896" y="3149600"/>
          <a:ext cx="9511392" cy="2959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0959">
                  <a:extLst>
                    <a:ext uri="{9D8B030D-6E8A-4147-A177-3AD203B41FA5}">
                      <a16:colId xmlns:a16="http://schemas.microsoft.com/office/drawing/2014/main" val="1941988047"/>
                    </a:ext>
                  </a:extLst>
                </a:gridCol>
                <a:gridCol w="1394690">
                  <a:extLst>
                    <a:ext uri="{9D8B030D-6E8A-4147-A177-3AD203B41FA5}">
                      <a16:colId xmlns:a16="http://schemas.microsoft.com/office/drawing/2014/main" val="2202422211"/>
                    </a:ext>
                  </a:extLst>
                </a:gridCol>
                <a:gridCol w="1209964">
                  <a:extLst>
                    <a:ext uri="{9D8B030D-6E8A-4147-A177-3AD203B41FA5}">
                      <a16:colId xmlns:a16="http://schemas.microsoft.com/office/drawing/2014/main" val="2978491557"/>
                    </a:ext>
                  </a:extLst>
                </a:gridCol>
                <a:gridCol w="1895779">
                  <a:extLst>
                    <a:ext uri="{9D8B030D-6E8A-4147-A177-3AD203B41FA5}">
                      <a16:colId xmlns:a16="http://schemas.microsoft.com/office/drawing/2014/main" val="679617803"/>
                    </a:ext>
                  </a:extLst>
                </a:gridCol>
              </a:tblGrid>
              <a:tr h="2464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  <a:cs typeface="Symbol" panose="05050102010706020507" pitchFamily="18" charset="2"/>
                        </a:rPr>
                        <a:t>Ciclo</a:t>
                      </a:r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  <a:ea typeface="Andale Sans UI"/>
                          <a:cs typeface="Symbol" panose="05050102010706020507" pitchFamily="18" charset="2"/>
                        </a:rPr>
                        <a:t> Formativo de Grado Superior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  <a:cs typeface="Symbol" panose="05050102010706020507" pitchFamily="18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Destino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Duración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Periodo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4729651"/>
                  </a:ext>
                </a:extLst>
              </a:tr>
              <a:tr h="206102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Dirección de Servicios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Dirección de Cocina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Gestión de Alojamientos Turísticos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Agencias de Viajes y Gestión De Eventos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Guía Información y</a:t>
                      </a:r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</a:rPr>
                        <a:t> </a:t>
                      </a: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Asistencias Turísticas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  <a:cs typeface="Symbol" panose="05050102010706020507" pitchFamily="18" charset="2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Portugal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Francia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Italia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Alemania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Noruega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República Checa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Bélgica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90 Días </a:t>
                      </a:r>
                      <a:endParaRPr lang="es-ES" sz="180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De septiembre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A junio</a:t>
                      </a:r>
                      <a:endParaRPr lang="es-ES" sz="180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383302"/>
                  </a:ext>
                </a:extLst>
              </a:tr>
              <a:tr h="583464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es-ES" sz="1800" b="1" kern="50" dirty="0" smtClean="0">
                          <a:solidFill>
                            <a:schemeClr val="lt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Personal</a:t>
                      </a:r>
                      <a:endParaRPr lang="es-ES" sz="1800" b="1" kern="50" dirty="0">
                        <a:solidFill>
                          <a:schemeClr val="lt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800" b="1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5-7 Días </a:t>
                      </a:r>
                      <a:endParaRPr lang="es-ES" sz="1800" b="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De diciembre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A julio  </a:t>
                      </a:r>
                      <a:endParaRPr lang="es-ES" sz="1800" b="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6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39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49739" y="-92363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  <p:sp>
        <p:nvSpPr>
          <p:cNvPr id="2" name="Rectángulo 1"/>
          <p:cNvSpPr/>
          <p:nvPr/>
        </p:nvSpPr>
        <p:spPr>
          <a:xfrm>
            <a:off x="1172260" y="1453969"/>
            <a:ext cx="9363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</a:rPr>
              <a:t>MOVILIDADES Y DESTINOS EN LOS QUE PARTICIPA </a:t>
            </a:r>
            <a:r>
              <a:rPr lang="es-ES" b="1" dirty="0" smtClean="0">
                <a:latin typeface="Montserrat" panose="02000505000000020004" pitchFamily="2" charset="0"/>
              </a:rPr>
              <a:t>COSDA CURSO 2026-2027</a:t>
            </a:r>
            <a:endParaRPr lang="es-ES" dirty="0">
              <a:latin typeface="Montserrat" panose="02000505000000020004" pitchFamily="2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283233"/>
              </p:ext>
            </p:extLst>
          </p:nvPr>
        </p:nvGraphicFramePr>
        <p:xfrm>
          <a:off x="1172260" y="1903611"/>
          <a:ext cx="9872664" cy="4459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64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48422">
                <a:tc>
                  <a:txBody>
                    <a:bodyPr/>
                    <a:lstStyle/>
                    <a:p>
                      <a:pPr rtl="0"/>
                      <a:r>
                        <a:rPr lang="es-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Proyecto 2026-1-ES01-KA121-VET-000421375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4093349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Cinco movilidades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 para alumnado matriculado en segundo o recién titulado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Una movilidad para 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567362"/>
              </p:ext>
            </p:extLst>
          </p:nvPr>
        </p:nvGraphicFramePr>
        <p:xfrm>
          <a:off x="1352896" y="3149600"/>
          <a:ext cx="9511392" cy="2959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0959">
                  <a:extLst>
                    <a:ext uri="{9D8B030D-6E8A-4147-A177-3AD203B41FA5}">
                      <a16:colId xmlns:a16="http://schemas.microsoft.com/office/drawing/2014/main" val="1941988047"/>
                    </a:ext>
                  </a:extLst>
                </a:gridCol>
                <a:gridCol w="1394690">
                  <a:extLst>
                    <a:ext uri="{9D8B030D-6E8A-4147-A177-3AD203B41FA5}">
                      <a16:colId xmlns:a16="http://schemas.microsoft.com/office/drawing/2014/main" val="2202422211"/>
                    </a:ext>
                  </a:extLst>
                </a:gridCol>
                <a:gridCol w="1209964">
                  <a:extLst>
                    <a:ext uri="{9D8B030D-6E8A-4147-A177-3AD203B41FA5}">
                      <a16:colId xmlns:a16="http://schemas.microsoft.com/office/drawing/2014/main" val="2978491557"/>
                    </a:ext>
                  </a:extLst>
                </a:gridCol>
                <a:gridCol w="1895779">
                  <a:extLst>
                    <a:ext uri="{9D8B030D-6E8A-4147-A177-3AD203B41FA5}">
                      <a16:colId xmlns:a16="http://schemas.microsoft.com/office/drawing/2014/main" val="679617803"/>
                    </a:ext>
                  </a:extLst>
                </a:gridCol>
              </a:tblGrid>
              <a:tr h="2464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  <a:cs typeface="Symbol" panose="05050102010706020507" pitchFamily="18" charset="2"/>
                        </a:rPr>
                        <a:t>Ciclo</a:t>
                      </a:r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  <a:ea typeface="Andale Sans UI"/>
                          <a:cs typeface="Symbol" panose="05050102010706020507" pitchFamily="18" charset="2"/>
                        </a:rPr>
                        <a:t> Formativo de Grado Medio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  <a:cs typeface="Symbol" panose="05050102010706020507" pitchFamily="18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Destino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Duración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  <a:ea typeface="Andale Sans UI"/>
                        </a:rPr>
                        <a:t>Periodo</a:t>
                      </a:r>
                      <a:endParaRPr lang="es-ES" sz="1800" kern="50" dirty="0"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4729651"/>
                  </a:ext>
                </a:extLst>
              </a:tr>
              <a:tr h="2061022">
                <a:tc>
                  <a:txBody>
                    <a:bodyPr/>
                    <a:lstStyle/>
                    <a:p>
                      <a:pPr lvl="0"/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Cocina y Gastronomía</a:t>
                      </a:r>
                    </a:p>
                    <a:p>
                      <a:pPr lvl="0"/>
                      <a:r>
                        <a:rPr lang="es-ES" sz="1800" kern="50" dirty="0" smtClean="0">
                          <a:effectLst/>
                          <a:latin typeface="Montserrat" panose="02000505000000020004" pitchFamily="2" charset="0"/>
                        </a:rPr>
                        <a:t>Panadería, Pastelería</a:t>
                      </a:r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</a:rPr>
                        <a:t> y Confitería</a:t>
                      </a:r>
                    </a:p>
                    <a:p>
                      <a:pPr lvl="0"/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</a:rPr>
                        <a:t>Servicios en Restauración</a:t>
                      </a:r>
                    </a:p>
                    <a:p>
                      <a:pPr lvl="0"/>
                      <a:r>
                        <a:rPr lang="es-ES" sz="1800" kern="50" baseline="0" dirty="0" smtClean="0">
                          <a:effectLst/>
                          <a:latin typeface="Montserrat" panose="02000505000000020004" pitchFamily="2" charset="0"/>
                        </a:rPr>
                        <a:t>Comercialización Productos Alimentarios</a:t>
                      </a:r>
                      <a:endParaRPr lang="es-ES" sz="1800" kern="50" dirty="0" smtClean="0">
                        <a:effectLst/>
                        <a:latin typeface="Montserrat" panose="02000505000000020004" pitchFamily="2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Portugal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Francia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Italia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Alemania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República Checa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Bélgica</a:t>
                      </a:r>
                      <a:r>
                        <a:rPr lang="es-ES" sz="1800" kern="50" baseline="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 </a:t>
                      </a:r>
                      <a:endParaRPr lang="es-ES" sz="1800" kern="50" dirty="0" smtClean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90 Días </a:t>
                      </a:r>
                      <a:endParaRPr lang="es-ES" sz="180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De septiembre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</a:rPr>
                        <a:t>A junio</a:t>
                      </a:r>
                      <a:endParaRPr lang="es-ES" sz="180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Andale Sans UI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383302"/>
                  </a:ext>
                </a:extLst>
              </a:tr>
              <a:tr h="583464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es-ES" sz="1800" b="1" kern="50" dirty="0" smtClean="0">
                          <a:solidFill>
                            <a:schemeClr val="lt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Personal</a:t>
                      </a:r>
                      <a:endParaRPr lang="es-ES" sz="1800" b="1" kern="50" dirty="0">
                        <a:solidFill>
                          <a:schemeClr val="lt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800" b="1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5-7 Días </a:t>
                      </a:r>
                      <a:endParaRPr lang="es-ES" sz="1800" b="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De diciembre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50" dirty="0" smtClean="0">
                          <a:solidFill>
                            <a:schemeClr val="bg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A julio  </a:t>
                      </a:r>
                      <a:endParaRPr lang="es-ES" sz="1800" b="0" kern="50" dirty="0">
                        <a:solidFill>
                          <a:schemeClr val="bg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6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443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49739" y="-92363"/>
            <a:ext cx="9565852" cy="1995974"/>
            <a:chOff x="1192721" y="0"/>
            <a:chExt cx="9565852" cy="199597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289" y="658425"/>
              <a:ext cx="3072284" cy="643903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21" y="334172"/>
              <a:ext cx="3023094" cy="96815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236" y="0"/>
              <a:ext cx="3548397" cy="1995974"/>
            </a:xfrm>
            <a:prstGeom prst="rect">
              <a:avLst/>
            </a:prstGeom>
          </p:spPr>
        </p:pic>
      </p:grp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523956"/>
              </p:ext>
            </p:extLst>
          </p:nvPr>
        </p:nvGraphicFramePr>
        <p:xfrm>
          <a:off x="1172260" y="1529683"/>
          <a:ext cx="9872664" cy="508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64">
                  <a:extLst>
                    <a:ext uri="{9D8B030D-6E8A-4147-A177-3AD203B41FA5}">
                      <a16:colId xmlns:a16="http://schemas.microsoft.com/office/drawing/2014/main" val="377862790"/>
                    </a:ext>
                  </a:extLst>
                </a:gridCol>
              </a:tblGrid>
              <a:tr h="384134">
                <a:tc>
                  <a:txBody>
                    <a:bodyPr/>
                    <a:lstStyle/>
                    <a:p>
                      <a:pPr rtl="0"/>
                      <a:r>
                        <a:rPr lang="es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Asignación del pais de destino </a:t>
                      </a:r>
                      <a:endParaRPr lang="e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01991"/>
                  </a:ext>
                </a:extLst>
              </a:tr>
              <a:tr h="4705644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endParaRPr lang="es-ES" sz="1200" kern="120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  <a:p>
                      <a:pPr marL="457200" lvl="1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Montserrat" panose="02000505000000020004" pitchFamily="2" charset="0"/>
                          <a:ea typeface="+mn-ea"/>
                          <a:cs typeface="+mn-cs"/>
                        </a:rPr>
                        <a:t>Los coordinadores de los programas erasmus de COSDA serán los encargados de asociar el país del destino y empresa de prácticas al beneficiario/a de la movilidad atendiendo a los resultados de aprendizaje del ciclo formativo, por el cual ha presentado la solicitud de participación.    </a:t>
                      </a:r>
                      <a:endParaRPr lang="es-ES" sz="1800" kern="1200" baseline="0" dirty="0" smtClean="0">
                        <a:solidFill>
                          <a:schemeClr val="dk1"/>
                        </a:solidFill>
                        <a:effectLst/>
                        <a:latin typeface="Montserrat" panose="02000505000000020004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82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52732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50642_TF55885775" id="{A3D577B1-594C-41E0-B1C2-F30B18616F66}" vid="{8FF44D27-C355-431A-AC37-EFD8F96515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 estudiante o profesor realiza</Template>
  <TotalTime>0</TotalTime>
  <Words>481</Words>
  <Application>Microsoft Office PowerPoint</Application>
  <PresentationFormat>Panorámica</PresentationFormat>
  <Paragraphs>133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Andale Sans UI</vt:lpstr>
      <vt:lpstr>Arial</vt:lpstr>
      <vt:lpstr>Calibri</vt:lpstr>
      <vt:lpstr>Corbel</vt:lpstr>
      <vt:lpstr>Montserrat</vt:lpstr>
      <vt:lpstr>Rockwell</vt:lpstr>
      <vt:lpstr>Symbol</vt:lpstr>
      <vt:lpstr>Tahoma</vt:lpstr>
      <vt:lpstr>Times New Roman</vt:lpstr>
      <vt:lpstr>Base</vt:lpstr>
      <vt:lpstr>cosda CIPFP COSTA DE AZAHAR www.cosda.es   ERASMUS + www.sepie.es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2025-07-17T09:04:33Z</dcterms:created>
  <dcterms:modified xsi:type="dcterms:W3CDTF">2026-09-09T14:22:00Z</dcterms:modified>
</cp:coreProperties>
</file>